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Canva Sans Medium" charset="1" panose="020B0603030501040103"/>
      <p:regular r:id="rId16"/>
    </p:embeddedFont>
    <p:embeddedFont>
      <p:font typeface="Canva Sans Medium Italics" charset="1" panose="020B0603030501040103"/>
      <p:regular r:id="rId17"/>
    </p:embeddedFont>
    <p:embeddedFont>
      <p:font typeface="Montserrat" charset="1" panose="00000500000000000000"/>
      <p:regular r:id="rId18"/>
    </p:embeddedFont>
    <p:embeddedFont>
      <p:font typeface="Montserrat Bold" charset="1" panose="00000800000000000000"/>
      <p:regular r:id="rId19"/>
    </p:embeddedFont>
    <p:embeddedFont>
      <p:font typeface="Montserrat Italics" charset="1" panose="00000500000000000000"/>
      <p:regular r:id="rId20"/>
    </p:embeddedFont>
    <p:embeddedFont>
      <p:font typeface="Montserrat Bold Italics" charset="1" panose="00000800000000000000"/>
      <p:regular r:id="rId21"/>
    </p:embeddedFont>
    <p:embeddedFont>
      <p:font typeface="Montserrat Thin" charset="1" panose="00000300000000000000"/>
      <p:regular r:id="rId22"/>
    </p:embeddedFont>
    <p:embeddedFont>
      <p:font typeface="Montserrat Thin Italics" charset="1" panose="00000300000000000000"/>
      <p:regular r:id="rId23"/>
    </p:embeddedFont>
    <p:embeddedFont>
      <p:font typeface="Montserrat Extra-Light" charset="1" panose="00000300000000000000"/>
      <p:regular r:id="rId24"/>
    </p:embeddedFont>
    <p:embeddedFont>
      <p:font typeface="Montserrat Extra-Light Italics" charset="1" panose="00000300000000000000"/>
      <p:regular r:id="rId25"/>
    </p:embeddedFont>
    <p:embeddedFont>
      <p:font typeface="Montserrat Light" charset="1" panose="00000400000000000000"/>
      <p:regular r:id="rId26"/>
    </p:embeddedFont>
    <p:embeddedFont>
      <p:font typeface="Montserrat Light Italics" charset="1" panose="00000400000000000000"/>
      <p:regular r:id="rId27"/>
    </p:embeddedFont>
    <p:embeddedFont>
      <p:font typeface="Montserrat Medium" charset="1" panose="00000600000000000000"/>
      <p:regular r:id="rId28"/>
    </p:embeddedFont>
    <p:embeddedFont>
      <p:font typeface="Montserrat Medium Italics" charset="1" panose="00000600000000000000"/>
      <p:regular r:id="rId29"/>
    </p:embeddedFont>
    <p:embeddedFont>
      <p:font typeface="Montserrat Semi-Bold" charset="1" panose="00000700000000000000"/>
      <p:regular r:id="rId30"/>
    </p:embeddedFont>
    <p:embeddedFont>
      <p:font typeface="Montserrat Semi-Bold Italics" charset="1" panose="00000700000000000000"/>
      <p:regular r:id="rId31"/>
    </p:embeddedFont>
    <p:embeddedFont>
      <p:font typeface="Montserrat Ultra-Bold" charset="1" panose="00000900000000000000"/>
      <p:regular r:id="rId32"/>
    </p:embeddedFont>
    <p:embeddedFont>
      <p:font typeface="Montserrat Ultra-Bold Italics" charset="1" panose="00000900000000000000"/>
      <p:regular r:id="rId33"/>
    </p:embeddedFont>
    <p:embeddedFont>
      <p:font typeface="Montserrat Heavy" charset="1" panose="00000A00000000000000"/>
      <p:regular r:id="rId34"/>
    </p:embeddedFont>
    <p:embeddedFont>
      <p:font typeface="Montserrat Heavy Italics" charset="1" panose="00000A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45" Target="slides/slide10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2872211" y="-2776467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63626" y="1621617"/>
            <a:ext cx="753561" cy="7535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67131" y="3714421"/>
            <a:ext cx="12133395" cy="3454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868"/>
              </a:lnSpc>
              <a:spcBef>
                <a:spcPct val="0"/>
              </a:spcBef>
            </a:pPr>
            <a:r>
              <a:rPr lang="en-US" sz="9905">
                <a:solidFill>
                  <a:srgbClr val="000000"/>
                </a:solidFill>
                <a:latin typeface="Montserrat Bold"/>
              </a:rPr>
              <a:t>Hacking java_rmi with Metasploit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778711" y="7667323"/>
            <a:ext cx="1578921" cy="157892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367131" y="2439712"/>
            <a:ext cx="2757872" cy="475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83"/>
              </a:lnSpc>
              <a:spcBef>
                <a:spcPct val="0"/>
              </a:spcBef>
            </a:pPr>
            <a:r>
              <a:rPr lang="en-US" sz="2845">
                <a:solidFill>
                  <a:srgbClr val="000000"/>
                </a:solidFill>
                <a:latin typeface="Montserrat"/>
              </a:rPr>
              <a:t>Progetto S7/L5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67131" y="8691609"/>
            <a:ext cx="3326598" cy="5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32"/>
              </a:lnSpc>
              <a:spcBef>
                <a:spcPct val="0"/>
              </a:spcBef>
            </a:pPr>
            <a:r>
              <a:rPr lang="en-US" sz="3308">
                <a:solidFill>
                  <a:srgbClr val="000000"/>
                </a:solidFill>
                <a:latin typeface="Montserrat"/>
              </a:rPr>
              <a:t>Mattia Chiriatti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393785" y="-4549297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087120" y="7441242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105323" y="2315742"/>
            <a:ext cx="20498646" cy="6400994"/>
            <a:chOff x="0" y="0"/>
            <a:chExt cx="5398820" cy="16858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98820" cy="1685859"/>
            </a:xfrm>
            <a:custGeom>
              <a:avLst/>
              <a:gdLst/>
              <a:ahLst/>
              <a:cxnLst/>
              <a:rect r="r" b="b" t="t" l="l"/>
              <a:pathLst>
                <a:path h="1685859" w="5398820">
                  <a:moveTo>
                    <a:pt x="0" y="0"/>
                  </a:moveTo>
                  <a:lnTo>
                    <a:pt x="5398820" y="0"/>
                  </a:lnTo>
                  <a:lnTo>
                    <a:pt x="5398820" y="1685859"/>
                  </a:lnTo>
                  <a:lnTo>
                    <a:pt x="0" y="168585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98820" cy="1733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769816" y="2783086"/>
            <a:ext cx="9294869" cy="4999643"/>
          </a:xfrm>
          <a:custGeom>
            <a:avLst/>
            <a:gdLst/>
            <a:ahLst/>
            <a:cxnLst/>
            <a:rect r="r" b="b" t="t" l="l"/>
            <a:pathLst>
              <a:path h="4999643" w="9294869">
                <a:moveTo>
                  <a:pt x="0" y="0"/>
                </a:moveTo>
                <a:lnTo>
                  <a:pt x="9294869" y="0"/>
                </a:lnTo>
                <a:lnTo>
                  <a:pt x="9294869" y="4999643"/>
                </a:lnTo>
                <a:lnTo>
                  <a:pt x="0" y="49996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89312" y="3643307"/>
            <a:ext cx="7606153" cy="411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4"/>
              </a:lnSpc>
            </a:pPr>
            <a:r>
              <a:rPr lang="en-US" sz="3374">
                <a:solidFill>
                  <a:srgbClr val="000000"/>
                </a:solidFill>
                <a:latin typeface="Montserrat"/>
              </a:rPr>
              <a:t>Il comando </a:t>
            </a:r>
            <a:r>
              <a:rPr lang="en-US" sz="3374">
                <a:solidFill>
                  <a:srgbClr val="000000"/>
                </a:solidFill>
                <a:latin typeface="Montserrat Bold"/>
              </a:rPr>
              <a:t>route</a:t>
            </a:r>
            <a:r>
              <a:rPr lang="en-US" sz="3374">
                <a:solidFill>
                  <a:srgbClr val="000000"/>
                </a:solidFill>
                <a:latin typeface="Montserrat"/>
              </a:rPr>
              <a:t>, invece, ci dà chiare istuzioni sulla </a:t>
            </a:r>
            <a:r>
              <a:rPr lang="en-US" sz="3374">
                <a:solidFill>
                  <a:srgbClr val="000000"/>
                </a:solidFill>
                <a:latin typeface="Montserrat Bold"/>
              </a:rPr>
              <a:t>routing table di Meta</a:t>
            </a:r>
            <a:r>
              <a:rPr lang="en-US" sz="3374">
                <a:solidFill>
                  <a:srgbClr val="000000"/>
                </a:solidFill>
                <a:latin typeface="Montserrat"/>
              </a:rPr>
              <a:t>:</a:t>
            </a:r>
          </a:p>
          <a:p>
            <a:pPr algn="ctr">
              <a:lnSpc>
                <a:spcPts val="4724"/>
              </a:lnSpc>
            </a:pPr>
            <a:r>
              <a:rPr lang="en-US" sz="3374">
                <a:solidFill>
                  <a:srgbClr val="000000"/>
                </a:solidFill>
                <a:latin typeface="Montserrat"/>
              </a:rPr>
              <a:t>chiaramente è una routing table molto limitata, in quanto entrambe le macchine sono collegate a una rete interna.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370254" y="4962868"/>
            <a:ext cx="5450646" cy="320040"/>
            <a:chOff x="0" y="0"/>
            <a:chExt cx="1435561" cy="842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435561" cy="84290"/>
            </a:xfrm>
            <a:custGeom>
              <a:avLst/>
              <a:gdLst/>
              <a:ahLst/>
              <a:cxnLst/>
              <a:rect r="r" b="b" t="t" l="l"/>
              <a:pathLst>
                <a:path h="84290" w="1435561">
                  <a:moveTo>
                    <a:pt x="0" y="0"/>
                  </a:moveTo>
                  <a:lnTo>
                    <a:pt x="1435561" y="0"/>
                  </a:lnTo>
                  <a:lnTo>
                    <a:pt x="1435561" y="84290"/>
                  </a:lnTo>
                  <a:lnTo>
                    <a:pt x="0" y="84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435561" cy="131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393785" y="-4549297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087120" y="7441242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62824" y="876935"/>
            <a:ext cx="15762352" cy="8381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La nostra macchina Metasploitable presenta un servizio vulnerabile sulla porta 1099 – Java RMI. Si richiede allo studente di sfruttare la vulnerabilità con Metasploit al fine di ottenere una sessione di Meterpreter sulla macchina remota. I requisiti dell’esercizio sono: 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</a:rPr>
              <a:t>● La macchina attaccante (KALI) deve avere il seguente indirizzo IP: 192.168.11.111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</a:rPr>
              <a:t>● La macchina vittima (Metasploitable) deve avere il seguente indirizzo IP: 192.168.11.112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</a:rPr>
              <a:t>● Una volta ottenuta una sessione remota Meterpreter, lo studente deve raccogliere le seguenti evidenze sulla macchina remota: 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1) configurazione di rete.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</a:rPr>
              <a:t>2) informazioni sulla tabella di routing della macchina vittima.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393785" y="-4549297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087120" y="7441242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105323" y="2315742"/>
            <a:ext cx="20498646" cy="6400994"/>
            <a:chOff x="0" y="0"/>
            <a:chExt cx="5398820" cy="16858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98820" cy="1685859"/>
            </a:xfrm>
            <a:custGeom>
              <a:avLst/>
              <a:gdLst/>
              <a:ahLst/>
              <a:cxnLst/>
              <a:rect r="r" b="b" t="t" l="l"/>
              <a:pathLst>
                <a:path h="1685859" w="5398820">
                  <a:moveTo>
                    <a:pt x="0" y="0"/>
                  </a:moveTo>
                  <a:lnTo>
                    <a:pt x="5398820" y="0"/>
                  </a:lnTo>
                  <a:lnTo>
                    <a:pt x="5398820" y="1685859"/>
                  </a:lnTo>
                  <a:lnTo>
                    <a:pt x="0" y="168585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98820" cy="1733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334669" y="2011324"/>
            <a:ext cx="7644202" cy="7009831"/>
          </a:xfrm>
          <a:custGeom>
            <a:avLst/>
            <a:gdLst/>
            <a:ahLst/>
            <a:cxnLst/>
            <a:rect r="r" b="b" t="t" l="l"/>
            <a:pathLst>
              <a:path h="7009831" w="7644202">
                <a:moveTo>
                  <a:pt x="0" y="0"/>
                </a:moveTo>
                <a:lnTo>
                  <a:pt x="7644202" y="0"/>
                </a:lnTo>
                <a:lnTo>
                  <a:pt x="7644202" y="7009831"/>
                </a:lnTo>
                <a:lnTo>
                  <a:pt x="0" y="70098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54887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74782" y="2792407"/>
            <a:ext cx="9703474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</a:rPr>
              <a:t>Prima di partire con l’hacking della macchina Metasploitable, facciamo una scansione delle porte e dei servizi attivi con </a:t>
            </a:r>
            <a:r>
              <a:rPr lang="en-US" sz="3399">
                <a:solidFill>
                  <a:srgbClr val="000000"/>
                </a:solidFill>
                <a:latin typeface="Montserrat Bold"/>
              </a:rPr>
              <a:t>nmap</a:t>
            </a:r>
            <a:r>
              <a:rPr lang="en-US" sz="3399">
                <a:solidFill>
                  <a:srgbClr val="000000"/>
                </a:solidFill>
                <a:latin typeface="Montserrat"/>
              </a:rPr>
              <a:t>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</a:rPr>
              <a:t>La porta vulnerabile a cui possiamo mirare, in questo caso, è la porta 1099 del servizio </a:t>
            </a:r>
            <a:r>
              <a:rPr lang="en-US" sz="3399">
                <a:solidFill>
                  <a:srgbClr val="000000"/>
                </a:solidFill>
                <a:latin typeface="Montserrat Bold"/>
              </a:rPr>
              <a:t>java_rmi</a:t>
            </a:r>
            <a:r>
              <a:rPr lang="en-US" sz="3399">
                <a:solidFill>
                  <a:srgbClr val="000000"/>
                </a:solidFill>
                <a:latin typeface="Montserrat"/>
              </a:rPr>
              <a:t>, un servizio che permette la comunicazione remota fra applicazioni Java.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125505" y="5695659"/>
            <a:ext cx="5765220" cy="389806"/>
            <a:chOff x="0" y="0"/>
            <a:chExt cx="1518412" cy="10266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18412" cy="102665"/>
            </a:xfrm>
            <a:custGeom>
              <a:avLst/>
              <a:gdLst/>
              <a:ahLst/>
              <a:cxnLst/>
              <a:rect r="r" b="b" t="t" l="l"/>
              <a:pathLst>
                <a:path h="102665" w="1518412">
                  <a:moveTo>
                    <a:pt x="0" y="0"/>
                  </a:moveTo>
                  <a:lnTo>
                    <a:pt x="1518412" y="0"/>
                  </a:lnTo>
                  <a:lnTo>
                    <a:pt x="1518412" y="102665"/>
                  </a:lnTo>
                  <a:lnTo>
                    <a:pt x="0" y="1026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518412" cy="1502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393785" y="-4549297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087120" y="7441242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105323" y="2315742"/>
            <a:ext cx="20498646" cy="6400994"/>
            <a:chOff x="0" y="0"/>
            <a:chExt cx="5398820" cy="16858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98820" cy="1685859"/>
            </a:xfrm>
            <a:custGeom>
              <a:avLst/>
              <a:gdLst/>
              <a:ahLst/>
              <a:cxnLst/>
              <a:rect r="r" b="b" t="t" l="l"/>
              <a:pathLst>
                <a:path h="1685859" w="5398820">
                  <a:moveTo>
                    <a:pt x="0" y="0"/>
                  </a:moveTo>
                  <a:lnTo>
                    <a:pt x="5398820" y="0"/>
                  </a:lnTo>
                  <a:lnTo>
                    <a:pt x="5398820" y="1685859"/>
                  </a:lnTo>
                  <a:lnTo>
                    <a:pt x="0" y="168585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98820" cy="1733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506575" y="1147921"/>
            <a:ext cx="7076412" cy="1535965"/>
          </a:xfrm>
          <a:custGeom>
            <a:avLst/>
            <a:gdLst/>
            <a:ahLst/>
            <a:cxnLst/>
            <a:rect r="r" b="b" t="t" l="l"/>
            <a:pathLst>
              <a:path h="1535965" w="7076412">
                <a:moveTo>
                  <a:pt x="0" y="0"/>
                </a:moveTo>
                <a:lnTo>
                  <a:pt x="7076412" y="0"/>
                </a:lnTo>
                <a:lnTo>
                  <a:pt x="7076412" y="1535965"/>
                </a:lnTo>
                <a:lnTo>
                  <a:pt x="0" y="15359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694583" y="1303889"/>
            <a:ext cx="7076412" cy="1224028"/>
          </a:xfrm>
          <a:custGeom>
            <a:avLst/>
            <a:gdLst/>
            <a:ahLst/>
            <a:cxnLst/>
            <a:rect r="r" b="b" t="t" l="l"/>
            <a:pathLst>
              <a:path h="1224028" w="7076412">
                <a:moveTo>
                  <a:pt x="0" y="0"/>
                </a:moveTo>
                <a:lnTo>
                  <a:pt x="7076412" y="0"/>
                </a:lnTo>
                <a:lnTo>
                  <a:pt x="7076412" y="1224028"/>
                </a:lnTo>
                <a:lnTo>
                  <a:pt x="0" y="12240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88798" y="3822837"/>
            <a:ext cx="16710403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</a:rPr>
              <a:t>Individuata la porta da attaccare, possiamo procedere con l’apertura di Metasploit col comando </a:t>
            </a:r>
            <a:r>
              <a:rPr lang="en-US" sz="3399">
                <a:solidFill>
                  <a:srgbClr val="000000"/>
                </a:solidFill>
                <a:latin typeface="Montserrat Bold"/>
              </a:rPr>
              <a:t>msfconsole</a:t>
            </a:r>
            <a:r>
              <a:rPr lang="en-US" sz="3399">
                <a:solidFill>
                  <a:srgbClr val="000000"/>
                </a:solidFill>
                <a:latin typeface="Montserrat"/>
              </a:rPr>
              <a:t> dal prompt dei comandi di Kali.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</a:rPr>
              <a:t>Avviato il programma, procediamo alla ricerca di possibili exploit da utilizzare col comando </a:t>
            </a:r>
            <a:r>
              <a:rPr lang="en-US" sz="3399">
                <a:solidFill>
                  <a:srgbClr val="000000"/>
                </a:solidFill>
                <a:latin typeface="Montserrat Bold"/>
              </a:rPr>
              <a:t>search java_rmi</a:t>
            </a:r>
            <a:r>
              <a:rPr lang="en-US" sz="3399">
                <a:solidFill>
                  <a:srgbClr val="000000"/>
                </a:solidFill>
                <a:latin typeface="Montserrat"/>
              </a:rPr>
              <a:t>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393785" y="-4549297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087120" y="7441242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105323" y="2315742"/>
            <a:ext cx="20498646" cy="6400994"/>
            <a:chOff x="0" y="0"/>
            <a:chExt cx="5398820" cy="16858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98820" cy="1685859"/>
            </a:xfrm>
            <a:custGeom>
              <a:avLst/>
              <a:gdLst/>
              <a:ahLst/>
              <a:cxnLst/>
              <a:rect r="r" b="b" t="t" l="l"/>
              <a:pathLst>
                <a:path h="1685859" w="5398820">
                  <a:moveTo>
                    <a:pt x="0" y="0"/>
                  </a:moveTo>
                  <a:lnTo>
                    <a:pt x="5398820" y="0"/>
                  </a:lnTo>
                  <a:lnTo>
                    <a:pt x="5398820" y="1685859"/>
                  </a:lnTo>
                  <a:lnTo>
                    <a:pt x="0" y="168585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98820" cy="1733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4001808" y="426619"/>
            <a:ext cx="10284383" cy="2941462"/>
          </a:xfrm>
          <a:custGeom>
            <a:avLst/>
            <a:gdLst/>
            <a:ahLst/>
            <a:cxnLst/>
            <a:rect r="r" b="b" t="t" l="l"/>
            <a:pathLst>
              <a:path h="2941462" w="10284383">
                <a:moveTo>
                  <a:pt x="0" y="0"/>
                </a:moveTo>
                <a:lnTo>
                  <a:pt x="10284384" y="0"/>
                </a:lnTo>
                <a:lnTo>
                  <a:pt x="10284384" y="2941462"/>
                </a:lnTo>
                <a:lnTo>
                  <a:pt x="0" y="29414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88798" y="3822837"/>
            <a:ext cx="16710403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</a:rPr>
              <a:t>I risultati della ricerca ci forniscono diversi risultati, ma noi abbiamo bisogno di un exploit che ci permetta la comunicazione in remoto con la macchina vittima.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serrat"/>
                <a:ea typeface="Montserrat"/>
              </a:rPr>
              <a:t>In questo caso, sceglieremo l’exploit n°1, ovvero </a:t>
            </a:r>
            <a:r>
              <a:rPr lang="en-US" sz="3399">
                <a:solidFill>
                  <a:srgbClr val="000000"/>
                </a:solidFill>
                <a:latin typeface="Montserrat Bold"/>
              </a:rPr>
              <a:t>exploit/multi/misc/java_rmi_server</a:t>
            </a:r>
            <a:r>
              <a:rPr lang="en-US" sz="3399">
                <a:solidFill>
                  <a:srgbClr val="000000"/>
                </a:solidFill>
                <a:latin typeface="Montserrat"/>
              </a:rPr>
              <a:t>, che sfrutta una vulnerabilità legata alla configurazione del codice Java.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4269224" y="1507544"/>
            <a:ext cx="5765220" cy="389806"/>
            <a:chOff x="0" y="0"/>
            <a:chExt cx="1518412" cy="10266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18412" cy="102665"/>
            </a:xfrm>
            <a:custGeom>
              <a:avLst/>
              <a:gdLst/>
              <a:ahLst/>
              <a:cxnLst/>
              <a:rect r="r" b="b" t="t" l="l"/>
              <a:pathLst>
                <a:path h="102665" w="1518412">
                  <a:moveTo>
                    <a:pt x="0" y="0"/>
                  </a:moveTo>
                  <a:lnTo>
                    <a:pt x="1518412" y="0"/>
                  </a:lnTo>
                  <a:lnTo>
                    <a:pt x="1518412" y="102665"/>
                  </a:lnTo>
                  <a:lnTo>
                    <a:pt x="0" y="1026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518412" cy="1502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393785" y="-4549297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087120" y="7441242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105323" y="2315742"/>
            <a:ext cx="20498646" cy="6400994"/>
            <a:chOff x="0" y="0"/>
            <a:chExt cx="5398820" cy="16858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98820" cy="1685859"/>
            </a:xfrm>
            <a:custGeom>
              <a:avLst/>
              <a:gdLst/>
              <a:ahLst/>
              <a:cxnLst/>
              <a:rect r="r" b="b" t="t" l="l"/>
              <a:pathLst>
                <a:path h="1685859" w="5398820">
                  <a:moveTo>
                    <a:pt x="0" y="0"/>
                  </a:moveTo>
                  <a:lnTo>
                    <a:pt x="5398820" y="0"/>
                  </a:lnTo>
                  <a:lnTo>
                    <a:pt x="5398820" y="1685859"/>
                  </a:lnTo>
                  <a:lnTo>
                    <a:pt x="0" y="168585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98820" cy="1733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1025837" y="1727446"/>
            <a:ext cx="6738133" cy="7530854"/>
          </a:xfrm>
          <a:custGeom>
            <a:avLst/>
            <a:gdLst/>
            <a:ahLst/>
            <a:cxnLst/>
            <a:rect r="r" b="b" t="t" l="l"/>
            <a:pathLst>
              <a:path h="7530854" w="6738133">
                <a:moveTo>
                  <a:pt x="0" y="0"/>
                </a:moveTo>
                <a:lnTo>
                  <a:pt x="6738133" y="0"/>
                </a:lnTo>
                <a:lnTo>
                  <a:pt x="6738133" y="7530854"/>
                </a:lnTo>
                <a:lnTo>
                  <a:pt x="0" y="7530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95520" y="2511021"/>
            <a:ext cx="9993318" cy="5897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4"/>
              </a:lnSpc>
            </a:pPr>
            <a:r>
              <a:rPr lang="en-US" sz="3374">
                <a:solidFill>
                  <a:srgbClr val="000000"/>
                </a:solidFill>
                <a:latin typeface="Montserrat"/>
              </a:rPr>
              <a:t>Useremo, quindi, il comando </a:t>
            </a:r>
            <a:r>
              <a:rPr lang="en-US" sz="3374">
                <a:solidFill>
                  <a:srgbClr val="000000"/>
                </a:solidFill>
                <a:latin typeface="Montserrat Bold"/>
              </a:rPr>
              <a:t>use 1</a:t>
            </a:r>
            <a:r>
              <a:rPr lang="en-US" sz="3374">
                <a:solidFill>
                  <a:srgbClr val="000000"/>
                </a:solidFill>
                <a:latin typeface="Montserrat"/>
              </a:rPr>
              <a:t> per specificare l’exploit.</a:t>
            </a:r>
          </a:p>
          <a:p>
            <a:pPr algn="ctr">
              <a:lnSpc>
                <a:spcPts val="4724"/>
              </a:lnSpc>
            </a:pPr>
          </a:p>
          <a:p>
            <a:pPr algn="ctr">
              <a:lnSpc>
                <a:spcPts val="4724"/>
              </a:lnSpc>
            </a:pPr>
            <a:r>
              <a:rPr lang="en-US" sz="3374">
                <a:solidFill>
                  <a:srgbClr val="000000"/>
                </a:solidFill>
                <a:latin typeface="Montserrat"/>
              </a:rPr>
              <a:t>Poi andremo a impostare le opzioni minime per l’attacco col comando </a:t>
            </a:r>
            <a:r>
              <a:rPr lang="en-US" sz="3374">
                <a:solidFill>
                  <a:srgbClr val="000000"/>
                </a:solidFill>
                <a:latin typeface="Montserrat Bold"/>
              </a:rPr>
              <a:t>show options</a:t>
            </a:r>
            <a:r>
              <a:rPr lang="en-US" sz="3374">
                <a:solidFill>
                  <a:srgbClr val="000000"/>
                </a:solidFill>
                <a:latin typeface="Montserrat"/>
              </a:rPr>
              <a:t>.</a:t>
            </a:r>
          </a:p>
          <a:p>
            <a:pPr algn="ctr">
              <a:lnSpc>
                <a:spcPts val="4724"/>
              </a:lnSpc>
            </a:pPr>
          </a:p>
          <a:p>
            <a:pPr algn="ctr">
              <a:lnSpc>
                <a:spcPts val="4724"/>
              </a:lnSpc>
            </a:pPr>
            <a:r>
              <a:rPr lang="en-US" sz="3374">
                <a:solidFill>
                  <a:srgbClr val="000000"/>
                </a:solidFill>
                <a:latin typeface="Montserrat"/>
              </a:rPr>
              <a:t>Ai fini dell’attacco, in questo caso, l’unico dato che manca è quello legato all’IP della macchina vittima: andiamo a inserirlo col comando </a:t>
            </a:r>
            <a:r>
              <a:rPr lang="en-US" sz="3374">
                <a:solidFill>
                  <a:srgbClr val="000000"/>
                </a:solidFill>
                <a:latin typeface="Montserrat Bold"/>
              </a:rPr>
              <a:t>set rhosts IP_macchina</a:t>
            </a:r>
            <a:r>
              <a:rPr lang="en-US" sz="3374">
                <a:solidFill>
                  <a:srgbClr val="000000"/>
                </a:solidFill>
                <a:latin typeface="Montserrat"/>
              </a:rPr>
              <a:t>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1025837" y="1727446"/>
            <a:ext cx="1398453" cy="275506"/>
            <a:chOff x="0" y="0"/>
            <a:chExt cx="368317" cy="7256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8317" cy="72561"/>
            </a:xfrm>
            <a:custGeom>
              <a:avLst/>
              <a:gdLst/>
              <a:ahLst/>
              <a:cxnLst/>
              <a:rect r="r" b="b" t="t" l="l"/>
              <a:pathLst>
                <a:path h="72561" w="368317">
                  <a:moveTo>
                    <a:pt x="0" y="0"/>
                  </a:moveTo>
                  <a:lnTo>
                    <a:pt x="368317" y="0"/>
                  </a:lnTo>
                  <a:lnTo>
                    <a:pt x="368317" y="72561"/>
                  </a:lnTo>
                  <a:lnTo>
                    <a:pt x="0" y="725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368317" cy="1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828217" y="2100826"/>
            <a:ext cx="1398453" cy="275506"/>
            <a:chOff x="0" y="0"/>
            <a:chExt cx="368317" cy="7256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68317" cy="72561"/>
            </a:xfrm>
            <a:custGeom>
              <a:avLst/>
              <a:gdLst/>
              <a:ahLst/>
              <a:cxnLst/>
              <a:rect r="r" b="b" t="t" l="l"/>
              <a:pathLst>
                <a:path h="72561" w="368317">
                  <a:moveTo>
                    <a:pt x="0" y="0"/>
                  </a:moveTo>
                  <a:lnTo>
                    <a:pt x="368317" y="0"/>
                  </a:lnTo>
                  <a:lnTo>
                    <a:pt x="368317" y="72561"/>
                  </a:lnTo>
                  <a:lnTo>
                    <a:pt x="0" y="725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368317" cy="1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292537" y="3365746"/>
            <a:ext cx="2564313" cy="275506"/>
            <a:chOff x="0" y="0"/>
            <a:chExt cx="675375" cy="7256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75375" cy="72561"/>
            </a:xfrm>
            <a:custGeom>
              <a:avLst/>
              <a:gdLst/>
              <a:ahLst/>
              <a:cxnLst/>
              <a:rect r="r" b="b" t="t" l="l"/>
              <a:pathLst>
                <a:path h="72561" w="675375">
                  <a:moveTo>
                    <a:pt x="0" y="0"/>
                  </a:moveTo>
                  <a:lnTo>
                    <a:pt x="675375" y="0"/>
                  </a:lnTo>
                  <a:lnTo>
                    <a:pt x="675375" y="72561"/>
                  </a:lnTo>
                  <a:lnTo>
                    <a:pt x="0" y="725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675375" cy="1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4828217" y="8578983"/>
            <a:ext cx="2564313" cy="275506"/>
            <a:chOff x="0" y="0"/>
            <a:chExt cx="675375" cy="7256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75375" cy="72561"/>
            </a:xfrm>
            <a:custGeom>
              <a:avLst/>
              <a:gdLst/>
              <a:ahLst/>
              <a:cxnLst/>
              <a:rect r="r" b="b" t="t" l="l"/>
              <a:pathLst>
                <a:path h="72561" w="675375">
                  <a:moveTo>
                    <a:pt x="0" y="0"/>
                  </a:moveTo>
                  <a:lnTo>
                    <a:pt x="675375" y="0"/>
                  </a:lnTo>
                  <a:lnTo>
                    <a:pt x="675375" y="72561"/>
                  </a:lnTo>
                  <a:lnTo>
                    <a:pt x="0" y="725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675375" cy="1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4828217" y="8982794"/>
            <a:ext cx="918393" cy="275506"/>
            <a:chOff x="0" y="0"/>
            <a:chExt cx="241881" cy="7256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41881" cy="72561"/>
            </a:xfrm>
            <a:custGeom>
              <a:avLst/>
              <a:gdLst/>
              <a:ahLst/>
              <a:cxnLst/>
              <a:rect r="r" b="b" t="t" l="l"/>
              <a:pathLst>
                <a:path h="72561" w="241881">
                  <a:moveTo>
                    <a:pt x="0" y="0"/>
                  </a:moveTo>
                  <a:lnTo>
                    <a:pt x="241881" y="0"/>
                  </a:lnTo>
                  <a:lnTo>
                    <a:pt x="241881" y="72561"/>
                  </a:lnTo>
                  <a:lnTo>
                    <a:pt x="0" y="725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241881" cy="1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393785" y="-4549297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087120" y="7441242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105323" y="2315742"/>
            <a:ext cx="20498646" cy="6400994"/>
            <a:chOff x="0" y="0"/>
            <a:chExt cx="5398820" cy="16858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98820" cy="1685859"/>
            </a:xfrm>
            <a:custGeom>
              <a:avLst/>
              <a:gdLst/>
              <a:ahLst/>
              <a:cxnLst/>
              <a:rect r="r" b="b" t="t" l="l"/>
              <a:pathLst>
                <a:path h="1685859" w="5398820">
                  <a:moveTo>
                    <a:pt x="0" y="0"/>
                  </a:moveTo>
                  <a:lnTo>
                    <a:pt x="5398820" y="0"/>
                  </a:lnTo>
                  <a:lnTo>
                    <a:pt x="5398820" y="1685859"/>
                  </a:lnTo>
                  <a:lnTo>
                    <a:pt x="0" y="168585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98820" cy="1733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3928467" y="190896"/>
            <a:ext cx="10431065" cy="4249693"/>
          </a:xfrm>
          <a:custGeom>
            <a:avLst/>
            <a:gdLst/>
            <a:ahLst/>
            <a:cxnLst/>
            <a:rect r="r" b="b" t="t" l="l"/>
            <a:pathLst>
              <a:path h="4249693" w="10431065">
                <a:moveTo>
                  <a:pt x="0" y="0"/>
                </a:moveTo>
                <a:lnTo>
                  <a:pt x="10431066" y="0"/>
                </a:lnTo>
                <a:lnTo>
                  <a:pt x="10431066" y="4249693"/>
                </a:lnTo>
                <a:lnTo>
                  <a:pt x="0" y="42496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97356" y="4928622"/>
            <a:ext cx="17893288" cy="2933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4"/>
              </a:lnSpc>
            </a:pPr>
            <a:r>
              <a:rPr lang="en-US" sz="3374">
                <a:solidFill>
                  <a:srgbClr val="000000"/>
                </a:solidFill>
                <a:latin typeface="Montserrat"/>
              </a:rPr>
              <a:t>Impostato l’IP, possiamo far partire l’attacco col comando </a:t>
            </a:r>
            <a:r>
              <a:rPr lang="en-US" sz="3374">
                <a:solidFill>
                  <a:srgbClr val="000000"/>
                </a:solidFill>
                <a:latin typeface="Montserrat Bold"/>
              </a:rPr>
              <a:t>exploit</a:t>
            </a:r>
            <a:r>
              <a:rPr lang="en-US" sz="3374">
                <a:solidFill>
                  <a:srgbClr val="000000"/>
                </a:solidFill>
                <a:latin typeface="Montserrat"/>
              </a:rPr>
              <a:t>.</a:t>
            </a:r>
          </a:p>
          <a:p>
            <a:pPr algn="ctr">
              <a:lnSpc>
                <a:spcPts val="4724"/>
              </a:lnSpc>
            </a:pPr>
          </a:p>
          <a:p>
            <a:pPr algn="ctr">
              <a:lnSpc>
                <a:spcPts val="4724"/>
              </a:lnSpc>
            </a:pPr>
            <a:r>
              <a:rPr lang="en-US" sz="3374">
                <a:solidFill>
                  <a:srgbClr val="000000"/>
                </a:solidFill>
                <a:latin typeface="Montserrat"/>
              </a:rPr>
              <a:t>Avviata la sessione di Meterpreter, vediamo quali comandi posso venire in nostro aiuto per individuare la configurazione di rete e la routing table di Meta col comando </a:t>
            </a:r>
            <a:r>
              <a:rPr lang="en-US" sz="3374">
                <a:solidFill>
                  <a:srgbClr val="000000"/>
                </a:solidFill>
                <a:latin typeface="Montserrat Bold"/>
              </a:rPr>
              <a:t>help</a:t>
            </a:r>
            <a:r>
              <a:rPr lang="en-US" sz="3374">
                <a:solidFill>
                  <a:srgbClr val="000000"/>
                </a:solidFill>
                <a:latin typeface="Montserrat"/>
              </a:rPr>
              <a:t>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5153854" y="1994516"/>
            <a:ext cx="804093" cy="275506"/>
            <a:chOff x="0" y="0"/>
            <a:chExt cx="211778" cy="7256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1778" cy="72561"/>
            </a:xfrm>
            <a:custGeom>
              <a:avLst/>
              <a:gdLst/>
              <a:ahLst/>
              <a:cxnLst/>
              <a:rect r="r" b="b" t="t" l="l"/>
              <a:pathLst>
                <a:path h="72561" w="211778">
                  <a:moveTo>
                    <a:pt x="0" y="0"/>
                  </a:moveTo>
                  <a:lnTo>
                    <a:pt x="211778" y="0"/>
                  </a:lnTo>
                  <a:lnTo>
                    <a:pt x="211778" y="72561"/>
                  </a:lnTo>
                  <a:lnTo>
                    <a:pt x="0" y="7256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211778" cy="1201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3928467" y="190896"/>
            <a:ext cx="10373380" cy="1644787"/>
            <a:chOff x="0" y="0"/>
            <a:chExt cx="2732084" cy="43319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732084" cy="433195"/>
            </a:xfrm>
            <a:custGeom>
              <a:avLst/>
              <a:gdLst/>
              <a:ahLst/>
              <a:cxnLst/>
              <a:rect r="r" b="b" t="t" l="l"/>
              <a:pathLst>
                <a:path h="433195" w="2732084">
                  <a:moveTo>
                    <a:pt x="0" y="0"/>
                  </a:moveTo>
                  <a:lnTo>
                    <a:pt x="2732084" y="0"/>
                  </a:lnTo>
                  <a:lnTo>
                    <a:pt x="2732084" y="433195"/>
                  </a:lnTo>
                  <a:lnTo>
                    <a:pt x="0" y="4331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2732084" cy="4808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393785" y="-4549297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087120" y="7441242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105323" y="2315742"/>
            <a:ext cx="20498646" cy="6400994"/>
            <a:chOff x="0" y="0"/>
            <a:chExt cx="5398820" cy="16858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98820" cy="1685859"/>
            </a:xfrm>
            <a:custGeom>
              <a:avLst/>
              <a:gdLst/>
              <a:ahLst/>
              <a:cxnLst/>
              <a:rect r="r" b="b" t="t" l="l"/>
              <a:pathLst>
                <a:path h="1685859" w="5398820">
                  <a:moveTo>
                    <a:pt x="0" y="0"/>
                  </a:moveTo>
                  <a:lnTo>
                    <a:pt x="5398820" y="0"/>
                  </a:lnTo>
                  <a:lnTo>
                    <a:pt x="5398820" y="1685859"/>
                  </a:lnTo>
                  <a:lnTo>
                    <a:pt x="0" y="168585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98820" cy="1733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3813924" y="459704"/>
            <a:ext cx="10144936" cy="3712076"/>
          </a:xfrm>
          <a:custGeom>
            <a:avLst/>
            <a:gdLst/>
            <a:ahLst/>
            <a:cxnLst/>
            <a:rect r="r" b="b" t="t" l="l"/>
            <a:pathLst>
              <a:path h="3712076" w="10144936">
                <a:moveTo>
                  <a:pt x="0" y="0"/>
                </a:moveTo>
                <a:lnTo>
                  <a:pt x="10144936" y="0"/>
                </a:lnTo>
                <a:lnTo>
                  <a:pt x="10144936" y="3712076"/>
                </a:lnTo>
                <a:lnTo>
                  <a:pt x="0" y="37120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97356" y="4928622"/>
            <a:ext cx="17893288" cy="2343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4"/>
              </a:lnSpc>
            </a:pPr>
            <a:r>
              <a:rPr lang="en-US" sz="3374">
                <a:solidFill>
                  <a:srgbClr val="000000"/>
                </a:solidFill>
                <a:latin typeface="Montserrat"/>
              </a:rPr>
              <a:t>Scrolliamo fino alla sezione che riguarda le reti e vediamo che i due comandi che ci interessano sono, appunto, </a:t>
            </a:r>
            <a:r>
              <a:rPr lang="en-US" sz="3374">
                <a:solidFill>
                  <a:srgbClr val="000000"/>
                </a:solidFill>
                <a:latin typeface="Montserrat Bold"/>
              </a:rPr>
              <a:t>ifconfig</a:t>
            </a:r>
            <a:r>
              <a:rPr lang="en-US" sz="3374">
                <a:solidFill>
                  <a:srgbClr val="000000"/>
                </a:solidFill>
                <a:latin typeface="Montserrat"/>
              </a:rPr>
              <a:t> e </a:t>
            </a:r>
            <a:r>
              <a:rPr lang="en-US" sz="3374">
                <a:solidFill>
                  <a:srgbClr val="000000"/>
                </a:solidFill>
                <a:latin typeface="Montserrat Bold"/>
              </a:rPr>
              <a:t>route</a:t>
            </a:r>
            <a:r>
              <a:rPr lang="en-US" sz="3374">
                <a:solidFill>
                  <a:srgbClr val="000000"/>
                </a:solidFill>
                <a:latin typeface="Montserrat"/>
              </a:rPr>
              <a:t>.</a:t>
            </a:r>
          </a:p>
          <a:p>
            <a:pPr algn="ctr">
              <a:lnSpc>
                <a:spcPts val="4724"/>
              </a:lnSpc>
            </a:pPr>
          </a:p>
          <a:p>
            <a:pPr algn="ctr">
              <a:lnSpc>
                <a:spcPts val="4724"/>
              </a:lnSpc>
            </a:pPr>
            <a:r>
              <a:rPr lang="en-US" sz="3374">
                <a:solidFill>
                  <a:srgbClr val="000000"/>
                </a:solidFill>
                <a:latin typeface="Montserrat"/>
              </a:rPr>
              <a:t>Trovati i comandi, andiamo ad attaccare la macchina.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4569654" y="2315742"/>
            <a:ext cx="1527993" cy="373380"/>
            <a:chOff x="0" y="0"/>
            <a:chExt cx="402434" cy="9833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2434" cy="98339"/>
            </a:xfrm>
            <a:custGeom>
              <a:avLst/>
              <a:gdLst/>
              <a:ahLst/>
              <a:cxnLst/>
              <a:rect r="r" b="b" t="t" l="l"/>
              <a:pathLst>
                <a:path h="98339" w="402434">
                  <a:moveTo>
                    <a:pt x="0" y="0"/>
                  </a:moveTo>
                  <a:lnTo>
                    <a:pt x="402434" y="0"/>
                  </a:lnTo>
                  <a:lnTo>
                    <a:pt x="402434" y="98339"/>
                  </a:lnTo>
                  <a:lnTo>
                    <a:pt x="0" y="9833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402434" cy="1459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4569654" y="3655520"/>
            <a:ext cx="1096193" cy="373380"/>
            <a:chOff x="0" y="0"/>
            <a:chExt cx="288709" cy="9833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8709" cy="98339"/>
            </a:xfrm>
            <a:custGeom>
              <a:avLst/>
              <a:gdLst/>
              <a:ahLst/>
              <a:cxnLst/>
              <a:rect r="r" b="b" t="t" l="l"/>
              <a:pathLst>
                <a:path h="98339" w="288709">
                  <a:moveTo>
                    <a:pt x="0" y="0"/>
                  </a:moveTo>
                  <a:lnTo>
                    <a:pt x="288709" y="0"/>
                  </a:lnTo>
                  <a:lnTo>
                    <a:pt x="288709" y="98339"/>
                  </a:lnTo>
                  <a:lnTo>
                    <a:pt x="0" y="9833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288709" cy="1459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4393785" y="-4549297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087120" y="7441242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105323" y="2315742"/>
            <a:ext cx="20498646" cy="6400994"/>
            <a:chOff x="0" y="0"/>
            <a:chExt cx="5398820" cy="16858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98820" cy="1685859"/>
            </a:xfrm>
            <a:custGeom>
              <a:avLst/>
              <a:gdLst/>
              <a:ahLst/>
              <a:cxnLst/>
              <a:rect r="r" b="b" t="t" l="l"/>
              <a:pathLst>
                <a:path h="1685859" w="5398820">
                  <a:moveTo>
                    <a:pt x="0" y="0"/>
                  </a:moveTo>
                  <a:lnTo>
                    <a:pt x="5398820" y="0"/>
                  </a:lnTo>
                  <a:lnTo>
                    <a:pt x="5398820" y="1685859"/>
                  </a:lnTo>
                  <a:lnTo>
                    <a:pt x="0" y="1685859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98820" cy="1733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1956280" y="2680902"/>
            <a:ext cx="5303020" cy="5303020"/>
          </a:xfrm>
          <a:custGeom>
            <a:avLst/>
            <a:gdLst/>
            <a:ahLst/>
            <a:cxnLst/>
            <a:rect r="r" b="b" t="t" l="l"/>
            <a:pathLst>
              <a:path h="5303020" w="5303020">
                <a:moveTo>
                  <a:pt x="0" y="0"/>
                </a:moveTo>
                <a:lnTo>
                  <a:pt x="5303020" y="0"/>
                </a:lnTo>
                <a:lnTo>
                  <a:pt x="5303020" y="5303020"/>
                </a:lnTo>
                <a:lnTo>
                  <a:pt x="0" y="53030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89312" y="3643307"/>
            <a:ext cx="10645924" cy="2933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4"/>
              </a:lnSpc>
            </a:pPr>
            <a:r>
              <a:rPr lang="en-US" sz="3374">
                <a:solidFill>
                  <a:srgbClr val="000000"/>
                </a:solidFill>
                <a:latin typeface="Montserrat"/>
              </a:rPr>
              <a:t>Il comando </a:t>
            </a:r>
            <a:r>
              <a:rPr lang="en-US" sz="3374">
                <a:solidFill>
                  <a:srgbClr val="000000"/>
                </a:solidFill>
                <a:latin typeface="Montserrat Bold"/>
              </a:rPr>
              <a:t>ifconfig</a:t>
            </a:r>
            <a:r>
              <a:rPr lang="en-US" sz="3374">
                <a:solidFill>
                  <a:srgbClr val="000000"/>
                </a:solidFill>
                <a:latin typeface="Montserrat"/>
              </a:rPr>
              <a:t>, come da immagine, ci restituisce un quadro abbastanza chiaro della </a:t>
            </a:r>
            <a:r>
              <a:rPr lang="en-US" sz="3374">
                <a:solidFill>
                  <a:srgbClr val="000000"/>
                </a:solidFill>
                <a:latin typeface="Montserrat Bold"/>
              </a:rPr>
              <a:t>configurazione di rete di Meta</a:t>
            </a:r>
            <a:r>
              <a:rPr lang="en-US" sz="3374">
                <a:solidFill>
                  <a:srgbClr val="000000"/>
                </a:solidFill>
                <a:latin typeface="Montserrat"/>
              </a:rPr>
              <a:t>:</a:t>
            </a:r>
          </a:p>
          <a:p>
            <a:pPr algn="ctr">
              <a:lnSpc>
                <a:spcPts val="4724"/>
              </a:lnSpc>
            </a:pPr>
            <a:r>
              <a:rPr lang="en-US" sz="3374">
                <a:solidFill>
                  <a:srgbClr val="000000"/>
                </a:solidFill>
                <a:latin typeface="Montserrat"/>
              </a:rPr>
              <a:t>visibili chiaramente i suoi IPv4 e IPv6, insieme alla netmask.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999404" y="6792492"/>
            <a:ext cx="3259896" cy="906780"/>
            <a:chOff x="0" y="0"/>
            <a:chExt cx="858573" cy="23882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58573" cy="238823"/>
            </a:xfrm>
            <a:custGeom>
              <a:avLst/>
              <a:gdLst/>
              <a:ahLst/>
              <a:cxnLst/>
              <a:rect r="r" b="b" t="t" l="l"/>
              <a:pathLst>
                <a:path h="238823" w="858573">
                  <a:moveTo>
                    <a:pt x="0" y="0"/>
                  </a:moveTo>
                  <a:lnTo>
                    <a:pt x="858573" y="0"/>
                  </a:lnTo>
                  <a:lnTo>
                    <a:pt x="858573" y="238823"/>
                  </a:lnTo>
                  <a:lnTo>
                    <a:pt x="0" y="2388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313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58573" cy="2864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DAF6-K9tsvw</dc:identifier>
  <dcterms:modified xsi:type="dcterms:W3CDTF">2011-08-01T06:04:30Z</dcterms:modified>
  <cp:revision>1</cp:revision>
  <dc:title>La nostra macchina Metasploitable presenta un servizio vulnerabile sulla porta 1099 – Java RMI. Si richiede allo studente di sfruttare la vulnerabilità con Metasploit al fine di ottenere una sessione di Meterpreter sulla macchina remota. I requisiti</dc:title>
</cp:coreProperties>
</file>

<file path=docProps/thumbnail.jpeg>
</file>